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5" r:id="rId14"/>
    <p:sldId id="266" r:id="rId15"/>
    <p:sldId id="267" r:id="rId16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Pudd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9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0-20T13:48:33.955" idx="1">
    <p:pos x="6000" y="0"/>
    <p:text>The sharpest increases were a 
100% in 2020 compared to 2019
124% in 2021 compared to 2020 
4.5% in 2022 compared to 2021
90.3% in 2023 compared to 2022
35%in 2024 compared to 2023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c62df1b05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9c62df1b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b45776ba2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9b45776ba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b45776ba2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9b45776ba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17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7" name="Google Shape;7;p1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8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9;p1"/>
          <p:cNvSpPr/>
          <p:nvPr/>
        </p:nvSpPr>
        <p:spPr>
          <a:xfrm>
            <a:off x="7972200" y="0"/>
            <a:ext cx="2856960" cy="685728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4961160" y="0"/>
            <a:ext cx="153360" cy="6857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876920" y="0"/>
            <a:ext cx="153360" cy="685728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80" y="3960"/>
            <a:ext cx="4880880" cy="68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14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66" name="Google Shape;66;p14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4"/>
          <p:cNvGrpSpPr/>
          <p:nvPr/>
        </p:nvGrpSpPr>
        <p:grpSpPr>
          <a:xfrm>
            <a:off x="0" y="6134040"/>
            <a:ext cx="12191400" cy="712440"/>
            <a:chOff x="0" y="6134040"/>
            <a:chExt cx="12191400" cy="712440"/>
          </a:xfrm>
        </p:grpSpPr>
        <p:sp>
          <p:nvSpPr>
            <p:cNvPr id="69" name="Google Shape;69;p14"/>
            <p:cNvSpPr/>
            <p:nvPr/>
          </p:nvSpPr>
          <p:spPr>
            <a:xfrm rot="-5400000">
              <a:off x="6073200" y="60840"/>
              <a:ext cx="45000" cy="12191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 rot="-5400000">
              <a:off x="6044040" y="131400"/>
              <a:ext cx="103320" cy="1219140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6278400"/>
              <a:ext cx="12191400" cy="56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629400" y="758880"/>
            <a:ext cx="4525560" cy="322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7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126" name="Google Shape;126;p27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7" name="Google Shape;127;p2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27"/>
          <p:cNvSpPr/>
          <p:nvPr/>
        </p:nvSpPr>
        <p:spPr>
          <a:xfrm>
            <a:off x="216000" y="6446880"/>
            <a:ext cx="4845600" cy="36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27"/>
          <p:cNvGrpSpPr/>
          <p:nvPr/>
        </p:nvGrpSpPr>
        <p:grpSpPr>
          <a:xfrm>
            <a:off x="0" y="6134040"/>
            <a:ext cx="12191400" cy="712440"/>
            <a:chOff x="0" y="6134040"/>
            <a:chExt cx="12191400" cy="712440"/>
          </a:xfrm>
        </p:grpSpPr>
        <p:sp>
          <p:nvSpPr>
            <p:cNvPr id="130" name="Google Shape;130;p27"/>
            <p:cNvSpPr/>
            <p:nvPr/>
          </p:nvSpPr>
          <p:spPr>
            <a:xfrm rot="-5400000">
              <a:off x="6073200" y="60840"/>
              <a:ext cx="45000" cy="12191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400000">
              <a:off x="6044040" y="131400"/>
              <a:ext cx="103320" cy="1219140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" name="Google Shape;132;p2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6278400"/>
              <a:ext cx="12191400" cy="56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40"/>
          <p:cNvGrpSpPr/>
          <p:nvPr/>
        </p:nvGrpSpPr>
        <p:grpSpPr>
          <a:xfrm>
            <a:off x="8166600" y="10800"/>
            <a:ext cx="2856960" cy="6846480"/>
            <a:chOff x="8166600" y="10800"/>
            <a:chExt cx="2856960" cy="6846480"/>
          </a:xfrm>
        </p:grpSpPr>
        <p:sp>
          <p:nvSpPr>
            <p:cNvPr id="186" name="Google Shape;186;p40"/>
            <p:cNvSpPr/>
            <p:nvPr/>
          </p:nvSpPr>
          <p:spPr>
            <a:xfrm>
              <a:off x="8166600" y="10800"/>
              <a:ext cx="2856960" cy="68464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7" name="Google Shape;187;p4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66600" y="580320"/>
              <a:ext cx="2830680" cy="4929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40"/>
          <p:cNvGrpSpPr/>
          <p:nvPr/>
        </p:nvGrpSpPr>
        <p:grpSpPr>
          <a:xfrm>
            <a:off x="0" y="6134040"/>
            <a:ext cx="12191400" cy="712440"/>
            <a:chOff x="0" y="6134040"/>
            <a:chExt cx="12191400" cy="712440"/>
          </a:xfrm>
        </p:grpSpPr>
        <p:sp>
          <p:nvSpPr>
            <p:cNvPr id="189" name="Google Shape;189;p40"/>
            <p:cNvSpPr/>
            <p:nvPr/>
          </p:nvSpPr>
          <p:spPr>
            <a:xfrm rot="-5400000">
              <a:off x="6073200" y="60840"/>
              <a:ext cx="45000" cy="12191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0"/>
            <p:cNvSpPr/>
            <p:nvPr/>
          </p:nvSpPr>
          <p:spPr>
            <a:xfrm rot="-5400000">
              <a:off x="6044040" y="131400"/>
              <a:ext cx="103320" cy="1219140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1" name="Google Shape;191;p4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0" y="6278400"/>
              <a:ext cx="12191400" cy="56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/>
          <p:nvPr/>
        </p:nvSpPr>
        <p:spPr>
          <a:xfrm>
            <a:off x="6103800" y="793080"/>
            <a:ext cx="5748480" cy="280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304297"/>
                </a:solidFill>
                <a:latin typeface="Calibri"/>
                <a:ea typeface="Calibri"/>
                <a:cs typeface="Calibri"/>
                <a:sym typeface="Calibri"/>
              </a:rPr>
              <a:t>Chirurgia robotica in Italia: dati dal registro </a:t>
            </a:r>
            <a:r>
              <a:rPr lang="it-IT" sz="4000" b="1" i="0" u="none" strike="noStrike" cap="none" dirty="0" err="1">
                <a:solidFill>
                  <a:srgbClr val="304297"/>
                </a:solidFill>
                <a:latin typeface="Calibri"/>
                <a:ea typeface="Calibri"/>
                <a:cs typeface="Calibri"/>
                <a:sym typeface="Calibri"/>
              </a:rPr>
              <a:t>SICOb</a:t>
            </a:r>
            <a:endParaRPr sz="4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3"/>
          <p:cNvSpPr/>
          <p:nvPr/>
        </p:nvSpPr>
        <p:spPr>
          <a:xfrm>
            <a:off x="6103800" y="4149000"/>
            <a:ext cx="5222880" cy="25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0" u="none" strike="noStrike" cap="none">
                <a:solidFill>
                  <a:srgbClr val="E79130"/>
                </a:solidFill>
                <a:latin typeface="Calibri"/>
                <a:ea typeface="Calibri"/>
                <a:cs typeface="Calibri"/>
                <a:sym typeface="Calibri"/>
              </a:rPr>
              <a:t>GIOVANNI FANTOLA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1" i="0" u="none" strike="noStrike" cap="none">
                <a:solidFill>
                  <a:srgbClr val="E79130"/>
                </a:solidFill>
                <a:latin typeface="Calibri"/>
                <a:ea typeface="Calibri"/>
                <a:cs typeface="Calibri"/>
                <a:sym typeface="Calibri"/>
              </a:rPr>
              <a:t>CHIRURGIA METABOLICA E DELL’OBESITÀ 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1" i="0" u="none" strike="noStrike" cap="none">
                <a:solidFill>
                  <a:srgbClr val="E79130"/>
                </a:solidFill>
                <a:latin typeface="Calibri"/>
                <a:ea typeface="Calibri"/>
                <a:cs typeface="Calibri"/>
                <a:sym typeface="Calibri"/>
              </a:rPr>
              <a:t>ARNAS BROTZU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t-IT" sz="1900" b="1" i="0" u="none" strike="noStrike" cap="none">
                <a:solidFill>
                  <a:srgbClr val="E79130"/>
                </a:solidFill>
                <a:latin typeface="Calibri"/>
                <a:ea typeface="Calibri"/>
                <a:cs typeface="Calibri"/>
                <a:sym typeface="Calibri"/>
              </a:rPr>
              <a:t>CAGLIARI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/>
          <p:nvPr/>
        </p:nvSpPr>
        <p:spPr>
          <a:xfrm rot="-1769" flipH="1">
            <a:off x="1464601" y="1076048"/>
            <a:ext cx="5829001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24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it-IT" sz="24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4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Google Shape;314;p62"/>
          <p:cNvSpPr/>
          <p:nvPr/>
        </p:nvSpPr>
        <p:spPr>
          <a:xfrm>
            <a:off x="1464426" y="1842351"/>
            <a:ext cx="8396265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HUGO-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Medtronic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platforms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bariatric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surgery 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Policlinico Universitario Agostino Gemelli - Roma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Policlinico San Marco - Zingonia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Policlinico Sant’Orsola - Bologna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Gruppo Villa Maria -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Kronosan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Cottignola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Pineta Grande Hospital – Caserta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Ospedale Niguarda - Milano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Campus Biomedico - Roma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3"/>
          <p:cNvSpPr/>
          <p:nvPr/>
        </p:nvSpPr>
        <p:spPr>
          <a:xfrm>
            <a:off x="1067050" y="2275425"/>
            <a:ext cx="10152600" cy="4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trike="noStrike" dirty="0"/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robotic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platforms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more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laparoscopy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achieving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safe and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efficient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learning curve? </a:t>
            </a:r>
            <a:endParaRPr sz="2400" strike="noStrike" dirty="0"/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viable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toward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solo-surgery?  </a:t>
            </a:r>
            <a:endParaRPr sz="2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Could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AI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for training and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proctoring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new users?</a:t>
            </a:r>
            <a:endParaRPr sz="2400" strike="noStrike" dirty="0"/>
          </a:p>
        </p:txBody>
      </p:sp>
      <p:pic>
        <p:nvPicPr>
          <p:cNvPr id="321" name="Google Shape;32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688" y="418200"/>
            <a:ext cx="4759337" cy="14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4"/>
          <p:cNvSpPr/>
          <p:nvPr/>
        </p:nvSpPr>
        <p:spPr>
          <a:xfrm>
            <a:off x="6998125" y="5412473"/>
            <a:ext cx="29121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strike="noStrike">
                <a:solidFill>
                  <a:srgbClr val="013D61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sz="60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546" y="1234437"/>
            <a:ext cx="5501251" cy="25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 conflict of interest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4899" y="695009"/>
            <a:ext cx="9736951" cy="48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/>
          <p:nvPr/>
        </p:nvSpPr>
        <p:spPr>
          <a:xfrm>
            <a:off x="1657451" y="977187"/>
            <a:ext cx="8161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45000" anchor="t" anchorCtr="0">
            <a:noAutofit/>
          </a:bodyPr>
          <a:lstStyle/>
          <a:p>
            <a:pPr marL="266760" marR="0" lvl="0" indent="-266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600"/>
              <a:buFont typeface="Noto Sans Symbols"/>
              <a:buChar char="▪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2014–2024 SICOB-R: out of 168,309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procedures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1,086 (0.64%)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were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performed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using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robotic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approach</a:t>
            </a: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63" name="Google Shape;26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451" y="2090149"/>
            <a:ext cx="9438900" cy="36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440" y="2774160"/>
            <a:ext cx="8286000" cy="31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7"/>
          <p:cNvSpPr/>
          <p:nvPr/>
        </p:nvSpPr>
        <p:spPr>
          <a:xfrm>
            <a:off x="6815160" y="3251963"/>
            <a:ext cx="2842500" cy="270840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254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7"/>
          <p:cNvSpPr/>
          <p:nvPr/>
        </p:nvSpPr>
        <p:spPr>
          <a:xfrm>
            <a:off x="8043840" y="3262449"/>
            <a:ext cx="1614000" cy="2708400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254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7"/>
          <p:cNvSpPr/>
          <p:nvPr/>
        </p:nvSpPr>
        <p:spPr>
          <a:xfrm>
            <a:off x="6899899" y="4217344"/>
            <a:ext cx="4884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0.1%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7"/>
          <p:cNvSpPr/>
          <p:nvPr/>
        </p:nvSpPr>
        <p:spPr>
          <a:xfrm>
            <a:off x="8164219" y="3508098"/>
            <a:ext cx="4884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1.7%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7"/>
          <p:cNvSpPr/>
          <p:nvPr/>
        </p:nvSpPr>
        <p:spPr>
          <a:xfrm>
            <a:off x="8767440" y="3038575"/>
            <a:ext cx="4884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3.7%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57"/>
          <p:cNvGrpSpPr/>
          <p:nvPr/>
        </p:nvGrpSpPr>
        <p:grpSpPr>
          <a:xfrm>
            <a:off x="1309816" y="434500"/>
            <a:ext cx="7262262" cy="2339640"/>
            <a:chOff x="6027480" y="360000"/>
            <a:chExt cx="4952160" cy="2339640"/>
          </a:xfrm>
        </p:grpSpPr>
        <p:pic>
          <p:nvPicPr>
            <p:cNvPr id="275" name="Google Shape;275;p57"/>
            <p:cNvPicPr preferRelativeResize="0"/>
            <p:nvPr/>
          </p:nvPicPr>
          <p:blipFill rotWithShape="1">
            <a:blip r:embed="rId4">
              <a:alphaModFix/>
            </a:blip>
            <a:srcRect b="12243"/>
            <a:stretch/>
          </p:blipFill>
          <p:spPr>
            <a:xfrm>
              <a:off x="6027480" y="360000"/>
              <a:ext cx="4952160" cy="233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57"/>
            <p:cNvSpPr txBox="1"/>
            <p:nvPr/>
          </p:nvSpPr>
          <p:spPr>
            <a:xfrm>
              <a:off x="6120000" y="540000"/>
              <a:ext cx="3240000" cy="11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We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planted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the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seed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of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robotic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bariatric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surgery in 2019, with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patient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is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still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it-IT" sz="2000" b="0" i="0" u="none" strike="noStrike" cap="none" dirty="0" err="1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growing</a:t>
              </a:r>
              <a:r>
                <a:rPr lang="it-IT" sz="2000" b="0" i="0" u="none" strike="noStrike" cap="none" dirty="0"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..</a:t>
              </a:r>
              <a:endParaRPr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8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40" y="2108160"/>
            <a:ext cx="10057680" cy="37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8"/>
          <p:cNvSpPr/>
          <p:nvPr/>
        </p:nvSpPr>
        <p:spPr>
          <a:xfrm>
            <a:off x="2472120" y="1011960"/>
            <a:ext cx="29073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Robotic</a:t>
            </a:r>
            <a:r>
              <a:rPr lang="it-IT" sz="1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Era: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RYGB/OAGB </a:t>
            </a:r>
            <a:r>
              <a:rPr lang="it-IT" sz="2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lang="it-IT" sz="1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performed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8"/>
          <p:cNvSpPr/>
          <p:nvPr/>
        </p:nvSpPr>
        <p:spPr>
          <a:xfrm>
            <a:off x="5432040" y="1020194"/>
            <a:ext cx="45948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Robotic</a:t>
            </a: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Era: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2nd place for Sleeve </a:t>
            </a:r>
            <a:r>
              <a:rPr lang="it-IT" sz="2000" b="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gastrectomy</a:t>
            </a: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(queen of </a:t>
            </a:r>
            <a:r>
              <a:rPr lang="it-IT" sz="2000" b="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lap</a:t>
            </a: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5" name="Google Shape;28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1520" y="1260000"/>
            <a:ext cx="528481" cy="8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720" y="1294514"/>
            <a:ext cx="407880" cy="80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/>
          <p:nvPr/>
        </p:nvSpPr>
        <p:spPr>
          <a:xfrm>
            <a:off x="1097280" y="286560"/>
            <a:ext cx="10057680" cy="1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000" y="1957320"/>
            <a:ext cx="8386200" cy="37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9"/>
          <p:cNvSpPr/>
          <p:nvPr/>
        </p:nvSpPr>
        <p:spPr>
          <a:xfrm>
            <a:off x="1665240" y="964940"/>
            <a:ext cx="235728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Considering</a:t>
            </a: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just 2024...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4" name="Google Shape;294;p59"/>
          <p:cNvSpPr/>
          <p:nvPr/>
        </p:nvSpPr>
        <p:spPr>
          <a:xfrm>
            <a:off x="5511114" y="964940"/>
            <a:ext cx="3860406" cy="91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Sleeve first </a:t>
            </a:r>
            <a:r>
              <a:rPr lang="it-IT" sz="2000" b="0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surpassed</a:t>
            </a: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RYGB/OAGB 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Bypass 2nd place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5" name="Google Shape;295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1520" y="930488"/>
            <a:ext cx="528481" cy="8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0000" y="1284440"/>
            <a:ext cx="407880" cy="80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/>
          <p:nvPr/>
        </p:nvSpPr>
        <p:spPr>
          <a:xfrm>
            <a:off x="1328503" y="1879421"/>
            <a:ext cx="59778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Our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preliminary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results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show: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16000" marR="0" lvl="0" indent="-2156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Rise in % of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robotic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surgery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28003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○"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from 3.7% in 2024* –&gt; 5.6% in 2025*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16000" marR="0" lvl="0" indent="-2156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Rise in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tot of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robotic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procedures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28003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○"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from 344 in 2024* –&gt; 443 in 2025*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16000" marR="0" lvl="0" indent="-2156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yet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specific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numbers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for first &amp; second procedure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*first 10 </a:t>
            </a:r>
            <a:r>
              <a:rPr lang="it-IT" sz="2000" b="0" strike="noStrike" dirty="0" err="1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months</a:t>
            </a: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2" name="Google Shape;302;p60"/>
          <p:cNvSpPr/>
          <p:nvPr/>
        </p:nvSpPr>
        <p:spPr>
          <a:xfrm rot="-1741" flipH="1">
            <a:off x="1328654" y="1139937"/>
            <a:ext cx="35547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28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8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2025?</a:t>
            </a:r>
            <a:endParaRPr sz="28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3" name="Google Shape;30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6301" y="1879424"/>
            <a:ext cx="4429700" cy="269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/>
          <p:nvPr/>
        </p:nvSpPr>
        <p:spPr>
          <a:xfrm>
            <a:off x="7692233" y="647399"/>
            <a:ext cx="3045789" cy="137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Sicob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Registry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443</a:t>
            </a:r>
            <a:r>
              <a:rPr lang="it-IT" sz="2000" b="0" strike="noStrik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2025*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2" name="Google Shape;302;p60"/>
          <p:cNvSpPr/>
          <p:nvPr/>
        </p:nvSpPr>
        <p:spPr>
          <a:xfrm rot="-1741" flipH="1">
            <a:off x="1328654" y="1139497"/>
            <a:ext cx="5294602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28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strike="noStrik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800" b="1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2025 (Da Vinci data)?</a:t>
            </a:r>
            <a:endParaRPr sz="28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strike="no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81DC8B7-F3F0-BBD2-3328-29846B4EF7A4}"/>
              </a:ext>
            </a:extLst>
          </p:cNvPr>
          <p:cNvSpPr txBox="1">
            <a:spLocks/>
          </p:cNvSpPr>
          <p:nvPr/>
        </p:nvSpPr>
        <p:spPr>
          <a:xfrm>
            <a:off x="2187145" y="2337261"/>
            <a:ext cx="2066165" cy="2685351"/>
          </a:xfrm>
          <a:prstGeom prst="rect">
            <a:avLst/>
          </a:prstGeom>
          <a:solidFill>
            <a:srgbClr val="EDEEF1"/>
          </a:solidFill>
        </p:spPr>
        <p:txBody>
          <a:bodyPr vert="horz" wrap="square" lIns="274320" tIns="274320" rIns="274320" bIns="274320" rtlCol="0" anchor="t" anchorCtr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C23B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Italia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defRPr/>
            </a:pPr>
            <a:r>
              <a:rPr lang="en-US" altLang="zh-CN" sz="1400" dirty="0">
                <a:solidFill>
                  <a:srgbClr val="1C2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Centri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attivi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400" dirty="0">
              <a:solidFill>
                <a:srgbClr val="1C23BA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1C23B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180+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Pazient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trattati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CE219E7-AF2F-E803-0890-AD3B8AF8950C}"/>
              </a:ext>
            </a:extLst>
          </p:cNvPr>
          <p:cNvSpPr txBox="1">
            <a:spLocks/>
          </p:cNvSpPr>
          <p:nvPr/>
        </p:nvSpPr>
        <p:spPr>
          <a:xfrm>
            <a:off x="6303051" y="1746075"/>
            <a:ext cx="3221854" cy="3867725"/>
          </a:xfrm>
          <a:prstGeom prst="rect">
            <a:avLst/>
          </a:prstGeom>
          <a:solidFill>
            <a:srgbClr val="EDEEF1"/>
          </a:solidFill>
        </p:spPr>
        <p:txBody>
          <a:bodyPr vert="horz" wrap="square" lIns="274320" tIns="274320" rIns="274320" bIns="274320" rtlCol="0" anchor="t" anchorCtr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venir Next LT Pro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C23BA"/>
                </a:solidFill>
                <a:effectLst/>
                <a:uLnTx/>
                <a:uFillTx/>
                <a:latin typeface="Avenir Next LT Pro"/>
                <a:ea typeface="等线" panose="02010600030101010101" pitchFamily="2" charset="-122"/>
                <a:cs typeface="+mn-cs"/>
              </a:rPr>
              <a:t>Italia 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800" dirty="0">
                <a:solidFill>
                  <a:srgbClr val="1C23BA"/>
                </a:solidFill>
                <a:ea typeface="等线" panose="02010600030101010101" pitchFamily="2" charset="-122"/>
              </a:rPr>
              <a:t>23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1C23BA"/>
              </a:solidFill>
              <a:effectLst/>
              <a:uLnTx/>
              <a:uFillTx/>
              <a:latin typeface="Avenir Next LT Pro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Centri </a:t>
            </a:r>
            <a:r>
              <a:rPr lang="en-US" dirty="0" err="1"/>
              <a:t>attivi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C23BA"/>
                </a:solidFill>
                <a:effectLst/>
                <a:uLnTx/>
                <a:uFillTx/>
                <a:latin typeface="Avenir Next LT Pro"/>
                <a:ea typeface="等线" panose="02010600030101010101" pitchFamily="2" charset="-122"/>
                <a:cs typeface="+mn-cs"/>
              </a:rPr>
              <a:t>1200+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Pazienti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trattati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F4E5AD1C-5A2B-C892-11A2-FC037AAECB27}"/>
              </a:ext>
            </a:extLst>
          </p:cNvPr>
          <p:cNvSpPr/>
          <p:nvPr/>
        </p:nvSpPr>
        <p:spPr>
          <a:xfrm>
            <a:off x="4732636" y="3391929"/>
            <a:ext cx="1069815" cy="549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6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277</Words>
  <Application>Microsoft Macintosh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Calibri</vt:lpstr>
      <vt:lpstr>Noto Sans Symbols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Giovanni Fantola</cp:lastModifiedBy>
  <cp:revision>4</cp:revision>
  <dcterms:modified xsi:type="dcterms:W3CDTF">2025-10-25T09:35:53Z</dcterms:modified>
</cp:coreProperties>
</file>